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6" r:id="rId9"/>
    <p:sldId id="265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006600"/>
    <a:srgbClr val="00CCFF"/>
    <a:srgbClr val="660066"/>
    <a:srgbClr val="00FF0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3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6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ru-RU" dirty="0" smtClean="0">
                <a:solidFill>
                  <a:schemeClr val="bg1"/>
                </a:solidFill>
              </a:rPr>
              <a:t>Выбросы в атмосферу различных хозяйственных компонентов</a:t>
            </a:r>
            <a:endParaRPr lang="ru-RU" dirty="0">
              <a:solidFill>
                <a:schemeClr val="bg1"/>
              </a:solidFill>
            </a:endParaRPr>
          </a:p>
        </c:rich>
      </c:tx>
      <c:overlay val="1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D2-45B3-BFE3-C6AA6B4FC05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29</a:t>
                    </a:r>
                    <a:endParaRPr lang="en-US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D2-45B3-BFE3-C6AA6B4FC05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D2-45B3-BFE3-C6AA6B4FC05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D2-45B3-BFE3-C6AA6B4FC05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D2-45B3-BFE3-C6AA6B4FC05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D2-45B3-BFE3-C6AA6B4FC05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D2-45B3-BFE3-C6AA6B4FC05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D2-45B3-BFE3-C6AA6B4FC05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ТЭК</c:v>
                </c:pt>
                <c:pt idx="1">
                  <c:v>МЕТАЛЛУРГИЧЕСКИЙ</c:v>
                </c:pt>
                <c:pt idx="2">
                  <c:v>МАШИНОСТРОИТЕЛЬНЫЙ</c:v>
                </c:pt>
                <c:pt idx="3">
                  <c:v>ХИМИКО-ЛЕСНОЙ</c:v>
                </c:pt>
                <c:pt idx="4">
                  <c:v>СТРОИТЕЛЬНЫЙ</c:v>
                </c:pt>
                <c:pt idx="5">
                  <c:v>ТРАНСПОРТНЫЙ</c:v>
                </c:pt>
                <c:pt idx="6">
                  <c:v>ЖКХ</c:v>
                </c:pt>
                <c:pt idx="7">
                  <c:v>ПРОЧИЕ ОТРАСЛИ ЭКОНОМИКИ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45</c:v>
                </c:pt>
                <c:pt idx="1">
                  <c:v>29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D2-45B3-BFE3-C6AA6B4FC05E}"/>
            </c:ext>
          </c:extLst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  <c:firstSliceAng val="0"/>
      </c:pieChart>
    </c:plotArea>
    <c:legend>
      <c:legendPos val="t"/>
      <c:legendEntry>
        <c:idx val="0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7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</c:legendEntry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6"/>
  <c:chart>
    <c:title>
      <c:tx>
        <c:rich>
          <a:bodyPr/>
          <a:lstStyle/>
          <a:p>
            <a:pPr>
              <a:defRPr sz="3200">
                <a:solidFill>
                  <a:srgbClr val="FF0000"/>
                </a:solidFill>
              </a:defRPr>
            </a:pPr>
            <a:r>
              <a:rPr lang="ru-RU" sz="3200">
                <a:solidFill>
                  <a:srgbClr val="FF0000"/>
                </a:solidFill>
              </a:rPr>
              <a:t>Сточные воды разных сфер хозяйства</a:t>
            </a:r>
          </a:p>
        </c:rich>
      </c:tx>
      <c:overlay val="1"/>
    </c:title>
    <c:autoTitleDeleted val="0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6B-45AC-8ED6-901133DE3176}"/>
                </c:ext>
              </c:extLst>
            </c:dLbl>
            <c:dLbl>
              <c:idx val="1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6B-45AC-8ED6-901133DE3176}"/>
                </c:ext>
              </c:extLst>
            </c:dLbl>
            <c:dLbl>
              <c:idx val="2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6B-45AC-8ED6-901133DE3176}"/>
                </c:ext>
              </c:extLst>
            </c:dLbl>
            <c:dLbl>
              <c:idx val="3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6B-45AC-8ED6-901133DE3176}"/>
                </c:ext>
              </c:extLst>
            </c:dLbl>
            <c:dLbl>
              <c:idx val="4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D6B-45AC-8ED6-901133DE317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Промышленность</c:v>
                </c:pt>
                <c:pt idx="1">
                  <c:v>Сельское хозяйство</c:v>
                </c:pt>
                <c:pt idx="2">
                  <c:v>Транспорт</c:v>
                </c:pt>
                <c:pt idx="3">
                  <c:v>ЖКХ</c:v>
                </c:pt>
                <c:pt idx="4">
                  <c:v>Другие отрасли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64</c:v>
                </c:pt>
                <c:pt idx="1">
                  <c:v>10</c:v>
                </c:pt>
                <c:pt idx="2">
                  <c:v>0.5</c:v>
                </c:pt>
                <c:pt idx="3">
                  <c:v>25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6B-45AC-8ED6-901133DE3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400" b="1">
                <a:solidFill>
                  <a:srgbClr val="0070C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400" b="1">
                <a:solidFill>
                  <a:srgbClr val="00FF00"/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400" b="1">
                <a:solidFill>
                  <a:srgbClr val="660066"/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2400" b="1">
                <a:solidFill>
                  <a:schemeClr val="tx1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8405472602830233"/>
          <c:y val="9.9314361913201449E-2"/>
          <c:w val="0.37612318776472026"/>
          <c:h val="0.46526604498413943"/>
        </c:manualLayout>
      </c:layout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0.43478</cdr:x>
      <cdr:y>0.59524</cdr:y>
    </cdr:from>
    <cdr:to>
      <cdr:x>0.58261</cdr:x>
      <cdr:y>0.79762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3571900" y="3571900"/>
          <a:ext cx="1214446" cy="1214446"/>
        </a:xfrm>
        <a:prstGeom xmlns:a="http://schemas.openxmlformats.org/drawingml/2006/main" prst="ellipse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rgbClr val="4BACC6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18,8</a:t>
          </a:r>
        </a:p>
        <a:p xmlns:a="http://schemas.openxmlformats.org/drawingml/2006/main">
          <a:pPr algn="ctr"/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млн.т</a:t>
          </a:r>
        </a:p>
        <a:p xmlns:a="http://schemas.openxmlformats.org/drawingml/2006/main">
          <a:endParaRPr lang="ru-RU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19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28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90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23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40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5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503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26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8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017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6830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986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468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894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488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83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849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:\урок Лоры\8553cdcb86dafff59a7ab6fd3ac76b2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0"/>
            <a:ext cx="4214842" cy="316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N:\урок Лоры\37268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07" y="3286124"/>
            <a:ext cx="4548193" cy="3411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N:\урок Лоры\pollution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357562"/>
            <a:ext cx="428628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N:\урок Лоры\Amber_Skies-1060x7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3" y="142852"/>
            <a:ext cx="4266157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71671" y="142852"/>
            <a:ext cx="457203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                  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Мы хотим природу обмануть</a:t>
            </a:r>
          </a:p>
          <a:p>
            <a:endParaRPr lang="ru-RU" sz="2000" b="1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Мы хотим природу обмануть,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Под себя сильней её прогнуть,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Но она такого не простит,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И сполна за дерзость отомстит!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Бьём по ней ударом за удар,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И горят леса, в тайге пожар,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Загрязняем реки, льём мазут,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И война с природой там и тут.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И она болеет и молчит,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Просто мы не слышим, как кричит,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Язвами на теле прорастает,</a:t>
            </a:r>
            <a:b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За собой живущих увлекает!                                                                                                                                                          </a:t>
            </a: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                                       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</a:rPr>
              <a:t>Марк Львовский</a:t>
            </a:r>
            <a:r>
              <a:rPr lang="ru-RU" sz="2000" b="1" dirty="0" smtClean="0"/>
              <a:t>  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урок Лоры\315124_problemy_ekolog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95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285728"/>
            <a:ext cx="857256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ХОЗЯЙСТВЕННАЯ ДЕЯТЕЛЬНОСТЬ И ИЗМЕНЕНИЯ ПРИРОДНОЙ СРЕДЫ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5286388"/>
            <a:ext cx="378621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Учитель географии </a:t>
            </a:r>
            <a:r>
              <a:rPr lang="ru-RU" dirty="0" err="1" smtClean="0">
                <a:solidFill>
                  <a:srgbClr val="FFFF00"/>
                </a:solidFill>
              </a:rPr>
              <a:t>Гурагат</a:t>
            </a:r>
            <a:r>
              <a:rPr lang="ru-RU" dirty="0" smtClean="0">
                <a:solidFill>
                  <a:srgbClr val="FFFF00"/>
                </a:solidFill>
              </a:rPr>
              <a:t> Л.В.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МБОУ «Петровская ООШ»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2017г.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142852"/>
            <a:ext cx="8229600" cy="8683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 w="18415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00808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Взаимодействие природы и человека</a:t>
            </a:r>
            <a:endParaRPr kumimoji="0" lang="ru-RU" sz="4400" b="0" i="0" u="none" strike="noStrike" kern="1200" cap="none" spc="0" normalizeH="0" baseline="0" noProof="0" dirty="0">
              <a:ln w="18415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rgbClr val="00808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 descr="http://sob.ru/upimg/issue/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4286256"/>
            <a:ext cx="3286148" cy="246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N:\урок Лоры\село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143380"/>
            <a:ext cx="4518791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32500" r="4062" b="7500"/>
          <a:stretch>
            <a:fillRect/>
          </a:stretch>
        </p:blipFill>
        <p:spPr bwMode="auto">
          <a:xfrm>
            <a:off x="4286248" y="714356"/>
            <a:ext cx="4524407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N:\урок Лоры\8653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642918"/>
            <a:ext cx="3143272" cy="3076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/>
          <p:cNvSpPr/>
          <p:nvPr/>
        </p:nvSpPr>
        <p:spPr>
          <a:xfrm>
            <a:off x="571472" y="3857628"/>
            <a:ext cx="314327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357818" y="3643314"/>
            <a:ext cx="3143272" cy="64294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643174" y="1142984"/>
            <a:ext cx="3143272" cy="6429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71802" y="1285860"/>
            <a:ext cx="221457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Промышленность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86446" y="3786190"/>
            <a:ext cx="221457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Транспорт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00100" y="4000504"/>
            <a:ext cx="221457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Сельское хозяйство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:\урок Лоры\1680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8225" cy="6858000"/>
          </a:xfrm>
          <a:prstGeom prst="rect">
            <a:avLst/>
          </a:prstGeom>
          <a:noFill/>
        </p:spPr>
      </p:pic>
      <p:graphicFrame>
        <p:nvGraphicFramePr>
          <p:cNvPr id="2" name="Диаграмма 1"/>
          <p:cNvGraphicFramePr/>
          <p:nvPr/>
        </p:nvGraphicFramePr>
        <p:xfrm>
          <a:off x="142844" y="142852"/>
          <a:ext cx="8643966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:\урок Лоры\pollution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" name="Диаграмма 1"/>
          <p:cNvGraphicFramePr/>
          <p:nvPr/>
        </p:nvGraphicFramePr>
        <p:xfrm>
          <a:off x="214282" y="0"/>
          <a:ext cx="8929718" cy="657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:\урок Лоры\gbr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928670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topwar.ru/uploads/posts/2011-11/1320240163_1.jpe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000108"/>
            <a:ext cx="4176061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 w="18415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«Чистые» и «грязные» отрасли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3286124"/>
            <a:ext cx="29263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cap="small" dirty="0" smtClean="0">
                <a:ln w="18415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</a:rPr>
              <a:t>«ЧИСТЫЕ»</a:t>
            </a:r>
            <a:endParaRPr lang="ru-RU" sz="4000" cap="small" dirty="0">
              <a:solidFill>
                <a:srgbClr val="FFC000"/>
              </a:solidFill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14942" y="3357562"/>
            <a:ext cx="3350533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4000" dirty="0" smtClean="0">
                <a:ln w="18415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</a:t>
            </a:r>
            <a:r>
              <a:rPr lang="ru-RU" sz="4000" dirty="0" smtClean="0">
                <a:ln w="18415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ГРЯЗНЫЕ</a:t>
            </a:r>
            <a:r>
              <a:rPr lang="ru-RU" sz="4000" dirty="0" smtClean="0">
                <a:ln w="18415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http://rmz.ivplaneta.ru/images/2011/10/rmz_zavod_6_max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000504"/>
            <a:ext cx="3929025" cy="261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3" t="27083" r="7812" b="2083"/>
          <a:stretch>
            <a:fillRect/>
          </a:stretch>
        </p:blipFill>
        <p:spPr bwMode="auto">
          <a:xfrm>
            <a:off x="4929190" y="4071942"/>
            <a:ext cx="4077219" cy="2591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85720" y="357166"/>
            <a:ext cx="85725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Напряженная экологическая обстановка (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экологического бедствия</a:t>
            </a:r>
            <a:r>
              <a:rPr lang="ru-RU" sz="3200" b="1" dirty="0" smtClean="0"/>
              <a:t>) наблюдается в хозяйственном комплексе с высокой концентрацией «грязных» производств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К числу самых экологически неблагоприятных относятся города: </a:t>
            </a:r>
            <a:r>
              <a:rPr lang="ru-RU" sz="4000" b="1" dirty="0" smtClean="0">
                <a:solidFill>
                  <a:srgbClr val="FF0000"/>
                </a:solidFill>
              </a:rPr>
              <a:t>Нижний Тагил</a:t>
            </a:r>
            <a:r>
              <a:rPr lang="ru-RU" sz="4000" dirty="0" smtClean="0"/>
              <a:t>,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Карабаш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smtClean="0"/>
              <a:t>и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Орск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/>
              <a:t>на</a:t>
            </a:r>
            <a:r>
              <a:rPr lang="ru-RU" sz="4000" b="1" dirty="0" smtClean="0">
                <a:solidFill>
                  <a:srgbClr val="FF0000"/>
                </a:solidFill>
              </a:rPr>
              <a:t> Урале</a:t>
            </a:r>
            <a:r>
              <a:rPr lang="ru-RU" sz="4000" dirty="0" smtClean="0"/>
              <a:t>,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Братск </a:t>
            </a:r>
            <a:r>
              <a:rPr lang="ru-RU" sz="4000" b="1" dirty="0" smtClean="0"/>
              <a:t>в</a:t>
            </a:r>
            <a:r>
              <a:rPr lang="ru-RU" sz="4000" b="1" dirty="0" smtClean="0">
                <a:solidFill>
                  <a:srgbClr val="FF0000"/>
                </a:solidFill>
              </a:rPr>
              <a:t> Иркутской области</a:t>
            </a:r>
            <a:r>
              <a:rPr lang="ru-RU" sz="4000" dirty="0" smtClean="0"/>
              <a:t>,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Череповец </a:t>
            </a:r>
            <a:r>
              <a:rPr lang="ru-RU" sz="4000" b="1" dirty="0" smtClean="0"/>
              <a:t>–</a:t>
            </a:r>
            <a:r>
              <a:rPr lang="ru-RU" sz="4000" b="1" dirty="0" smtClean="0">
                <a:solidFill>
                  <a:srgbClr val="FF0000"/>
                </a:solidFill>
              </a:rPr>
              <a:t> в Вологодской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Picture 2" descr="http://venividi.ru/files/img1/3234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9" y="0"/>
            <a:ext cx="9151819" cy="6858000"/>
          </a:xfrm>
          <a:prstGeom prst="rect">
            <a:avLst/>
          </a:prstGeom>
          <a:noFill/>
        </p:spPr>
      </p:pic>
      <p:sp>
        <p:nvSpPr>
          <p:cNvPr id="5" name="Овальная выноска 4"/>
          <p:cNvSpPr/>
          <p:nvPr/>
        </p:nvSpPr>
        <p:spPr>
          <a:xfrm>
            <a:off x="4143372" y="4929198"/>
            <a:ext cx="3857652" cy="898400"/>
          </a:xfrm>
          <a:prstGeom prst="wedgeEllipseCallout">
            <a:avLst>
              <a:gd name="adj1" fmla="val -27309"/>
              <a:gd name="adj2" fmla="val 1280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Нижний Тагил</a:t>
            </a:r>
            <a:endParaRPr lang="ru-RU" sz="2800" b="1" dirty="0"/>
          </a:p>
        </p:txBody>
      </p:sp>
      <p:pic>
        <p:nvPicPr>
          <p:cNvPr id="1026" name="Picture 2" descr="N:\урок Лоры\караба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ьная выноска 6"/>
          <p:cNvSpPr/>
          <p:nvPr/>
        </p:nvSpPr>
        <p:spPr>
          <a:xfrm>
            <a:off x="6500826" y="428604"/>
            <a:ext cx="1928826" cy="612648"/>
          </a:xfrm>
          <a:prstGeom prst="wedgeEllipseCallout">
            <a:avLst>
              <a:gd name="adj1" fmla="val -62572"/>
              <a:gd name="adj2" fmla="val 904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Карабаш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N:\урок Лоры\орс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1178" cy="6858000"/>
          </a:xfrm>
          <a:prstGeom prst="rect">
            <a:avLst/>
          </a:prstGeom>
          <a:noFill/>
        </p:spPr>
      </p:pic>
      <p:sp>
        <p:nvSpPr>
          <p:cNvPr id="9" name="Овальная выноска 8"/>
          <p:cNvSpPr/>
          <p:nvPr/>
        </p:nvSpPr>
        <p:spPr>
          <a:xfrm>
            <a:off x="1214414" y="428604"/>
            <a:ext cx="1928826" cy="612648"/>
          </a:xfrm>
          <a:prstGeom prst="wedgeEllipseCallout">
            <a:avLst>
              <a:gd name="adj1" fmla="val -68271"/>
              <a:gd name="adj2" fmla="val 1013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Орск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N:\урок Лоры\братс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07793" cy="6858000"/>
          </a:xfrm>
          <a:prstGeom prst="rect">
            <a:avLst/>
          </a:prstGeom>
          <a:noFill/>
        </p:spPr>
      </p:pic>
      <p:sp>
        <p:nvSpPr>
          <p:cNvPr id="11" name="Овальная выноска 10"/>
          <p:cNvSpPr/>
          <p:nvPr/>
        </p:nvSpPr>
        <p:spPr>
          <a:xfrm>
            <a:off x="2000232" y="428604"/>
            <a:ext cx="1785950" cy="612648"/>
          </a:xfrm>
          <a:prstGeom prst="wedgeEllipseCallout">
            <a:avLst>
              <a:gd name="adj1" fmla="val -102458"/>
              <a:gd name="adj2" fmla="val 967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Братск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N:\урок Лоры\череповец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</p:spPr>
      </p:pic>
      <p:sp>
        <p:nvSpPr>
          <p:cNvPr id="13" name="Овальная выноска 12"/>
          <p:cNvSpPr/>
          <p:nvPr/>
        </p:nvSpPr>
        <p:spPr>
          <a:xfrm>
            <a:off x="1928794" y="357166"/>
            <a:ext cx="2357454" cy="612648"/>
          </a:xfrm>
          <a:prstGeom prst="wedgeEllipseCallout">
            <a:avLst>
              <a:gd name="adj1" fmla="val -65884"/>
              <a:gd name="adj2" fmla="val 842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Череповец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Экологическая катастрофа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3" name="Picture 8" descr="http://img12.nnm.ru/7/7/6/1/7/9245495c4a67231fe1bc55079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332674"/>
            <a:ext cx="4735438" cy="5315754"/>
          </a:xfrm>
          <a:prstGeom prst="rect">
            <a:avLst/>
          </a:prstGeom>
          <a:noFill/>
        </p:spPr>
      </p:pic>
      <p:pic>
        <p:nvPicPr>
          <p:cNvPr id="4" name="Picture 6" descr="http://image.rus.newsru.ua/pict/id/255834_20110426083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63706"/>
            <a:ext cx="3367286" cy="3106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1378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N:\урок Лоры\село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643174" y="714356"/>
            <a:ext cx="421484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Люби природу человек!  </a:t>
            </a:r>
          </a:p>
          <a:p>
            <a:endParaRPr lang="ru-RU" dirty="0" smtClean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Люби природу, паренёк,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 девочка, люби,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От загрязнений защищай,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Её ты не губи! 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Не отравляй полей и рек,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Морей, лесов и гор,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Ты в них отходы не сливай,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Вредителям - позор!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Люби природу, человек,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Её ты охраняй,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Картину выжженной земли,</a:t>
            </a:r>
            <a:b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Живя, не оставляй! </a:t>
            </a:r>
          </a:p>
          <a:p>
            <a:r>
              <a:rPr lang="ru-RU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                              </a:t>
            </a:r>
            <a:r>
              <a:rPr lang="ru-RU" i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Марк Львовский</a:t>
            </a:r>
            <a:endParaRPr lang="ru-RU" i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:\урок Лоры\8553cdcb86dafff59a7ab6fd3ac76b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857232"/>
            <a:ext cx="5429288" cy="307183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6600"/>
                </a:solidFill>
              </a:rPr>
              <a:t>                         рефлексивный тест: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 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i="1" dirty="0" smtClean="0"/>
              <a:t>- Я узнал (а)………</a:t>
            </a:r>
            <a:br>
              <a:rPr lang="ru-RU" sz="2000" i="1" dirty="0" smtClean="0"/>
            </a:br>
            <a:r>
              <a:rPr lang="ru-RU" sz="2000" i="1" dirty="0" smtClean="0"/>
              <a:t>- Самым полезным и интересным для меня было…….</a:t>
            </a:r>
            <a:br>
              <a:rPr lang="ru-RU" sz="2000" i="1" dirty="0" smtClean="0"/>
            </a:br>
            <a:r>
              <a:rPr lang="ru-RU" sz="2000" i="1" dirty="0" smtClean="0"/>
              <a:t>- На уроке надо было подумать……..</a:t>
            </a:r>
            <a:br>
              <a:rPr lang="ru-RU" sz="2000" i="1" dirty="0" smtClean="0"/>
            </a:br>
            <a:r>
              <a:rPr lang="ru-RU" sz="2000" i="1" dirty="0" smtClean="0"/>
              <a:t>- Я отвечал (а) на все вопросы учителя…….</a:t>
            </a:r>
            <a:br>
              <a:rPr lang="ru-RU" sz="2000" i="1" dirty="0" smtClean="0"/>
            </a:br>
            <a:r>
              <a:rPr lang="ru-RU" sz="2000" i="1" dirty="0" smtClean="0"/>
              <a:t>- Я встретился с трудностью при….</a:t>
            </a:r>
            <a:br>
              <a:rPr lang="ru-RU" sz="2000" i="1" dirty="0" smtClean="0"/>
            </a:br>
            <a:r>
              <a:rPr lang="ru-RU" sz="2000" i="1" dirty="0" smtClean="0"/>
              <a:t>- Свою  работу на уроке я оцениваю на…..</a:t>
            </a:r>
            <a:endParaRPr lang="ru-RU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:\урок Лоры\f325a4f4b4f549f4a205fc028baf02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85728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214314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6600"/>
                </a:solidFill>
              </a:rPr>
              <a:t>Дом. задание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§8, стр.50-55 вопросы с.56, рабочая тетрадь задания с.41-44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104</TotalTime>
  <Words>114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Экологическая катастрофа</vt:lpstr>
      <vt:lpstr>Презентация PowerPoint</vt:lpstr>
      <vt:lpstr>                         рефлексивный тест:    - Я узнал (а)……… - Самым полезным и интересным для меня было……. - На уроке надо было подумать…….. - Я отвечал (а) на все вопросы учителя……. - Я встретился с трудностью при…. - Свою  работу на уроке я оцениваю на…..</vt:lpstr>
      <vt:lpstr>Дом. задание §8, стр.50-55 вопросы с.56, рабочая тетрадь задания с.41-44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DIMON</cp:lastModifiedBy>
  <cp:revision>21</cp:revision>
  <dcterms:modified xsi:type="dcterms:W3CDTF">2017-02-05T20:03:22Z</dcterms:modified>
</cp:coreProperties>
</file>